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embeddedFontLst>
    <p:embeddedFont>
      <p:font typeface="Roboto"/>
      <p:regular r:id="rId19"/>
      <p:bold r:id="rId20"/>
      <p:italic r:id="rId21"/>
      <p:boldItalic r:id="rId22"/>
    </p:embeddedFont>
    <p:embeddedFont>
      <p:font typeface="Nunito"/>
      <p:regular r:id="rId23"/>
      <p:bold r:id="rId24"/>
      <p:italic r:id="rId25"/>
      <p:boldItalic r:id="rId26"/>
    </p:embeddedFont>
    <p:embeddedFont>
      <p:font typeface="Merriweather"/>
      <p:regular r:id="rId27"/>
      <p:bold r:id="rId28"/>
      <p:italic r:id="rId29"/>
      <p:boldItalic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bold.fntdata"/><Relationship Id="rId22" Type="http://schemas.openxmlformats.org/officeDocument/2006/relationships/font" Target="fonts/Roboto-boldItalic.fntdata"/><Relationship Id="rId21" Type="http://schemas.openxmlformats.org/officeDocument/2006/relationships/font" Target="fonts/Roboto-italic.fntdata"/><Relationship Id="rId24" Type="http://schemas.openxmlformats.org/officeDocument/2006/relationships/font" Target="fonts/Nunito-bold.fntdata"/><Relationship Id="rId23" Type="http://schemas.openxmlformats.org/officeDocument/2006/relationships/font" Target="fonts/Nunito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Nunito-boldItalic.fntdata"/><Relationship Id="rId25" Type="http://schemas.openxmlformats.org/officeDocument/2006/relationships/font" Target="fonts/Nunito-italic.fntdata"/><Relationship Id="rId28" Type="http://schemas.openxmlformats.org/officeDocument/2006/relationships/font" Target="fonts/Merriweather-bold.fntdata"/><Relationship Id="rId27" Type="http://schemas.openxmlformats.org/officeDocument/2006/relationships/font" Target="fonts/Merriweather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erriweather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0" Type="http://schemas.openxmlformats.org/officeDocument/2006/relationships/font" Target="fonts/Merriweather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Roboto-regular.fntdata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1c5145111d_0_5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31c5145111d_0_5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1c5145111d_0_5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1c5145111d_0_5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1c5145111d_0_5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31c5145111d_0_5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1c5145111d_0_10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31c5145111d_0_10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1c5145111d_0_2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1c5145111d_0_2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31c5145111d_0_2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31c5145111d_0_2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1c5145111d_0_2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1c5145111d_0_2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a4704182b2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2a4704182b2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a4704182b2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2a4704182b2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1c5145111d_0_3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31c5145111d_0_3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1c5145111d_0_4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31c5145111d_0_4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1c5145111d_0_4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31c5145111d_0_4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25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hasCustomPrompt="1" type="title"/>
          </p:nvPr>
        </p:nvSpPr>
        <p:spPr>
          <a:xfrm>
            <a:off x="311750" y="831175"/>
            <a:ext cx="5334900" cy="12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11"/>
          <p:cNvSpPr txBox="1"/>
          <p:nvPr>
            <p:ph idx="1" type="body"/>
          </p:nvPr>
        </p:nvSpPr>
        <p:spPr>
          <a:xfrm>
            <a:off x="311700" y="2121425"/>
            <a:ext cx="5334900" cy="9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57" name="Google Shape;5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48099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6" name="Google Shape;16;p3"/>
          <p:cNvSpPr/>
          <p:nvPr/>
        </p:nvSpPr>
        <p:spPr>
          <a:xfrm>
            <a:off x="0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0"/>
            <a:ext cx="431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/>
          <p:nvPr/>
        </p:nvSpPr>
        <p:spPr>
          <a:xfrm>
            <a:off x="0" y="44125"/>
            <a:ext cx="4313625" cy="4399375"/>
          </a:xfrm>
          <a:custGeom>
            <a:rect b="b" l="l" r="r" t="t"/>
            <a:pathLst>
              <a:path extrusionOk="0" h="175975" w="172545">
                <a:moveTo>
                  <a:pt x="0" y="157"/>
                </a:moveTo>
                <a:lnTo>
                  <a:pt x="172419" y="0"/>
                </a:lnTo>
                <a:lnTo>
                  <a:pt x="172545" y="126541"/>
                </a:lnTo>
                <a:lnTo>
                  <a:pt x="0" y="175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22" name="Google Shape;22;p4"/>
          <p:cNvSpPr/>
          <p:nvPr/>
        </p:nvSpPr>
        <p:spPr>
          <a:xfrm>
            <a:off x="-125" y="0"/>
            <a:ext cx="4316900" cy="4395600"/>
          </a:xfrm>
          <a:custGeom>
            <a:rect b="b" l="l" r="r" t="t"/>
            <a:pathLst>
              <a:path extrusionOk="0" h="175824" w="172676">
                <a:moveTo>
                  <a:pt x="0" y="6"/>
                </a:moveTo>
                <a:lnTo>
                  <a:pt x="172676" y="0"/>
                </a:lnTo>
                <a:lnTo>
                  <a:pt x="172562" y="126442"/>
                </a:lnTo>
                <a:lnTo>
                  <a:pt x="0" y="17582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23" name="Google Shape;23;p4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/>
          <p:nvPr/>
        </p:nvSpPr>
        <p:spPr>
          <a:xfrm>
            <a:off x="0" y="0"/>
            <a:ext cx="3764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 txBox="1"/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7"/>
          <p:cNvSpPr txBox="1"/>
          <p:nvPr>
            <p:ph idx="1" type="body"/>
          </p:nvPr>
        </p:nvSpPr>
        <p:spPr>
          <a:xfrm>
            <a:off x="311700" y="2390650"/>
            <a:ext cx="3127500" cy="229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0" name="Google Shape;4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/>
          <p:nvPr>
            <p:ph type="title"/>
          </p:nvPr>
        </p:nvSpPr>
        <p:spPr>
          <a:xfrm>
            <a:off x="311675" y="798600"/>
            <a:ext cx="6247800" cy="35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3" name="Google Shape;4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9"/>
          <p:cNvSpPr txBox="1"/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" type="subTitle"/>
          </p:nvPr>
        </p:nvSpPr>
        <p:spPr>
          <a:xfrm>
            <a:off x="304800" y="2626725"/>
            <a:ext cx="3704400" cy="9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8" name="Google Shape;48;p9"/>
          <p:cNvSpPr txBox="1"/>
          <p:nvPr>
            <p:ph idx="2" type="body"/>
          </p:nvPr>
        </p:nvSpPr>
        <p:spPr>
          <a:xfrm>
            <a:off x="4879025" y="500925"/>
            <a:ext cx="3954000" cy="41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9" name="Google Shape;49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/>
          <p:nvPr/>
        </p:nvSpPr>
        <p:spPr>
          <a:xfrm>
            <a:off x="0" y="4369000"/>
            <a:ext cx="9144000" cy="77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10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erriweather"/>
              <a:buNone/>
              <a:defRPr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/>
        </p:txBody>
      </p:sp>
      <p:sp>
        <p:nvSpPr>
          <p:cNvPr id="53" name="Google Shape;5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aradig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www.byteti.com/evaluacion-sistemas-raid-nas" TargetMode="External"/><Relationship Id="rId4" Type="http://schemas.openxmlformats.org/officeDocument/2006/relationships/hyperlink" Target="https://www.intel.la/content/www/xl/es/support/articles/000005867/technologies.html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image" Target="../media/image5.png"/><Relationship Id="rId5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3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Evaluación del Rendimiento de un Sistema RAID.</a:t>
            </a:r>
            <a:endParaRPr b="1"/>
          </a:p>
        </p:txBody>
      </p:sp>
      <p:sp>
        <p:nvSpPr>
          <p:cNvPr id="65" name="Google Shape;65;p13"/>
          <p:cNvSpPr txBox="1"/>
          <p:nvPr>
            <p:ph idx="1" type="subTitle"/>
          </p:nvPr>
        </p:nvSpPr>
        <p:spPr>
          <a:xfrm>
            <a:off x="5023775" y="3699325"/>
            <a:ext cx="3470700" cy="115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lang="es" sz="1712"/>
              <a:t>Carlos Zapata</a:t>
            </a:r>
            <a:endParaRPr sz="1712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br>
              <a:rPr lang="es" sz="1712"/>
            </a:br>
            <a:r>
              <a:rPr lang="es" sz="1712"/>
              <a:t>Manuela Gutiérrez</a:t>
            </a:r>
            <a:endParaRPr sz="1712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t/>
            </a:r>
            <a:endParaRPr sz="1712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lang="es" sz="1712"/>
              <a:t>Ferley Silva</a:t>
            </a:r>
            <a:endParaRPr sz="1712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2"/>
          <p:cNvSpPr txBox="1"/>
          <p:nvPr>
            <p:ph type="title"/>
          </p:nvPr>
        </p:nvSpPr>
        <p:spPr>
          <a:xfrm>
            <a:off x="1303800" y="598575"/>
            <a:ext cx="7030500" cy="72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/>
              <a:t>Resultados </a:t>
            </a:r>
            <a:r>
              <a:rPr lang="es" sz="3000"/>
              <a:t>estadísticos</a:t>
            </a:r>
            <a:r>
              <a:rPr lang="es" sz="3000"/>
              <a:t>.</a:t>
            </a:r>
            <a:endParaRPr sz="3000"/>
          </a:p>
        </p:txBody>
      </p:sp>
      <p:pic>
        <p:nvPicPr>
          <p:cNvPr id="131" name="Google Shape;131;p22"/>
          <p:cNvPicPr preferRelativeResize="0"/>
          <p:nvPr/>
        </p:nvPicPr>
        <p:blipFill rotWithShape="1">
          <a:blip r:embed="rId3">
            <a:alphaModFix/>
          </a:blip>
          <a:srcRect b="0" l="0" r="0" t="46578"/>
          <a:stretch/>
        </p:blipFill>
        <p:spPr>
          <a:xfrm>
            <a:off x="1617738" y="1774675"/>
            <a:ext cx="5908524" cy="251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3"/>
          <p:cNvSpPr txBox="1"/>
          <p:nvPr>
            <p:ph type="title"/>
          </p:nvPr>
        </p:nvSpPr>
        <p:spPr>
          <a:xfrm>
            <a:off x="1303800" y="598575"/>
            <a:ext cx="7030500" cy="72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/>
              <a:t>Resultados estadísticos.</a:t>
            </a:r>
            <a:endParaRPr sz="3000"/>
          </a:p>
        </p:txBody>
      </p:sp>
      <p:pic>
        <p:nvPicPr>
          <p:cNvPr id="137" name="Google Shape;13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75775"/>
            <a:ext cx="8839201" cy="347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4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/>
              <a:t>Conclusiones</a:t>
            </a:r>
            <a:r>
              <a:rPr lang="es" sz="3000"/>
              <a:t>.</a:t>
            </a:r>
            <a:endParaRPr sz="3000"/>
          </a:p>
        </p:txBody>
      </p:sp>
      <p:sp>
        <p:nvSpPr>
          <p:cNvPr id="143" name="Google Shape;143;p24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 sz="1800"/>
              <a:t>Los resultados indican que la </a:t>
            </a:r>
            <a:r>
              <a:rPr lang="es" sz="1800"/>
              <a:t>configuración</a:t>
            </a:r>
            <a:r>
              <a:rPr lang="es" sz="1800"/>
              <a:t> RAID ofrece un mejor rendimiento en </a:t>
            </a:r>
            <a:r>
              <a:rPr lang="es" sz="1800"/>
              <a:t>términos</a:t>
            </a:r>
            <a:r>
              <a:rPr lang="es" sz="1800"/>
              <a:t> de escritura.</a:t>
            </a:r>
            <a:endParaRPr sz="1800"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s" sz="1800"/>
              <a:t>RAID 1 proporciona redundancia de datos, lo que aumenta la seguridad y la capacidad de </a:t>
            </a:r>
            <a:r>
              <a:rPr lang="es" sz="1800"/>
              <a:t>recuperación </a:t>
            </a:r>
            <a:r>
              <a:rPr lang="es" sz="1800"/>
              <a:t>ante fallos.</a:t>
            </a:r>
            <a:endParaRPr sz="1800"/>
          </a:p>
          <a:p>
            <a:pPr indent="-342900" lvl="0" marL="457200" rtl="0" algn="l">
              <a:spcBef>
                <a:spcPts val="1000"/>
              </a:spcBef>
              <a:spcAft>
                <a:spcPts val="1000"/>
              </a:spcAft>
              <a:buSzPts val="1800"/>
              <a:buChar char="●"/>
            </a:pPr>
            <a:r>
              <a:rPr lang="es" sz="1800"/>
              <a:t>RAID 1 es una excelente </a:t>
            </a:r>
            <a:r>
              <a:rPr lang="es" sz="1800"/>
              <a:t>opción</a:t>
            </a:r>
            <a:r>
              <a:rPr lang="es" sz="1800"/>
              <a:t> para aplicaciones que requieren alta disponibilidad y redundancia.</a:t>
            </a:r>
            <a:endParaRPr sz="18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Referencias.</a:t>
            </a:r>
            <a:endParaRPr/>
          </a:p>
        </p:txBody>
      </p:sp>
      <p:sp>
        <p:nvSpPr>
          <p:cNvPr id="149" name="Google Shape;149;p25"/>
          <p:cNvSpPr txBox="1"/>
          <p:nvPr/>
        </p:nvSpPr>
        <p:spPr>
          <a:xfrm>
            <a:off x="311725" y="1594175"/>
            <a:ext cx="8651700" cy="32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[1 ]</a:t>
            </a:r>
            <a:r>
              <a:rPr lang="es"/>
              <a:t>B. TI, “Evaluacion de sistemas raid para nas,” n.d., recuperado de. ´ [Online]. Available: </a:t>
            </a:r>
            <a:r>
              <a:rPr lang="es">
                <a:solidFill>
                  <a:srgbClr val="19191A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https://www.byteti.com/evaluacion-sistemas-raid-nas</a:t>
            </a:r>
            <a:endParaRPr>
              <a:solidFill>
                <a:srgbClr val="19191A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 [2] Intel, “</a:t>
            </a:r>
            <a:r>
              <a:rPr lang="es"/>
              <a:t>Definición</a:t>
            </a:r>
            <a:r>
              <a:rPr lang="es"/>
              <a:t> de </a:t>
            </a:r>
            <a:r>
              <a:rPr lang="es"/>
              <a:t>volúmenes</a:t>
            </a:r>
            <a:r>
              <a:rPr lang="es"/>
              <a:t> raid para la tecnologıa intel®,” n.d., recuperado de. [Online]. Available: </a:t>
            </a:r>
            <a:r>
              <a:rPr lang="es">
                <a:uFill>
                  <a:noFill/>
                </a:uFill>
                <a:hlinkClick r:id="rId4"/>
              </a:rPr>
              <a:t>https://www.intel.la/content/www/xl/es/support/articles/000005867/technologies.html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 [3] Tecnozero, “Tipos de raid: ¿cual elegir?” n.d., recuperado de. [Online]. ´ Available: https://www.tecnozero.com/servidor/tipos-de-raid-cual-elegir/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[4] D. Recovery, “Sistema raid 0: rendimiento y eficacia,” n.d., recuperado de. [Online]. Available: https://www.digitalrecovery.com/sistema-raid-0- rendimiento-y-eficacia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[5] MercadoIT, “Raid 0 vs. raid 1: ¿</a:t>
            </a:r>
            <a:r>
              <a:rPr lang="es"/>
              <a:t>cuál</a:t>
            </a:r>
            <a:r>
              <a:rPr lang="es"/>
              <a:t> elegir?” diciembre 18 2018, recu- ´ perado de. [Online]. Available: https://www.mercadoit.com/blog/analisisopinion-it/tipos-raid-y-sus-caracteristicas/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000"/>
              <a:t>Introducción</a:t>
            </a:r>
            <a:r>
              <a:rPr b="1" lang="es" sz="3000"/>
              <a:t>.</a:t>
            </a:r>
            <a:endParaRPr b="1" sz="3000"/>
          </a:p>
        </p:txBody>
      </p:sp>
      <p:sp>
        <p:nvSpPr>
          <p:cNvPr id="71" name="Google Shape;71;p14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 sz="1800"/>
              <a:t>En un mundo con crecientes demandas de datos, los sistemas RAID optimizan el almacenamiento al mejorar el rendimiento y la seguridad. Este proyecto evalúa el desempeño de un sistema RAID 1 frente a un disco único para analizar su impacto en la eficiencia del almacenamiento.</a:t>
            </a:r>
            <a:endParaRPr sz="1800"/>
          </a:p>
        </p:txBody>
      </p:sp>
      <p:pic>
        <p:nvPicPr>
          <p:cNvPr id="72" name="Google Shape;7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1200" y="1536950"/>
            <a:ext cx="2470168" cy="182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/>
              <a:t>Objetivos.</a:t>
            </a:r>
            <a:endParaRPr sz="3000"/>
          </a:p>
        </p:txBody>
      </p:sp>
      <p:sp>
        <p:nvSpPr>
          <p:cNvPr id="78" name="Google Shape;78;p15"/>
          <p:cNvSpPr txBox="1"/>
          <p:nvPr>
            <p:ph idx="1" type="body"/>
          </p:nvPr>
        </p:nvSpPr>
        <p:spPr>
          <a:xfrm>
            <a:off x="431525" y="1854700"/>
            <a:ext cx="3430500" cy="2541600"/>
          </a:xfrm>
          <a:prstGeom prst="rect">
            <a:avLst/>
          </a:prstGeom>
          <a:ln cap="flat" cmpd="sng" w="19050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000"/>
              <a:t>Objetivo general.</a:t>
            </a:r>
            <a:endParaRPr b="1" sz="2000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s" sz="1800"/>
              <a:t>Evaluar el rendimiento de un sistema RAID en </a:t>
            </a:r>
            <a:r>
              <a:rPr lang="es" sz="1800"/>
              <a:t>comparación</a:t>
            </a:r>
            <a:r>
              <a:rPr lang="es" sz="1800"/>
              <a:t> con un solo disco duro.</a:t>
            </a:r>
            <a:endParaRPr sz="1800"/>
          </a:p>
        </p:txBody>
      </p:sp>
      <p:sp>
        <p:nvSpPr>
          <p:cNvPr id="79" name="Google Shape;79;p15"/>
          <p:cNvSpPr txBox="1"/>
          <p:nvPr>
            <p:ph idx="2" type="body"/>
          </p:nvPr>
        </p:nvSpPr>
        <p:spPr>
          <a:xfrm>
            <a:off x="4120825" y="1854700"/>
            <a:ext cx="4511700" cy="2732400"/>
          </a:xfrm>
          <a:prstGeom prst="rect">
            <a:avLst/>
          </a:prstGeom>
          <a:ln cap="flat" cmpd="sng" w="19050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 fontScale="25000"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8000"/>
              <a:t>Objetivo </a:t>
            </a:r>
            <a:r>
              <a:rPr b="1" lang="es" sz="8000"/>
              <a:t>específicos.</a:t>
            </a:r>
            <a:endParaRPr b="1" sz="8000"/>
          </a:p>
          <a:p>
            <a:pPr indent="-343497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s" sz="7237"/>
              <a:t>Configurar un sistema RAID con discos disponibles. </a:t>
            </a:r>
            <a:endParaRPr sz="7237"/>
          </a:p>
          <a:p>
            <a:pPr indent="-343497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●"/>
            </a:pPr>
            <a:r>
              <a:rPr lang="es" sz="7237"/>
              <a:t>Realizar pruebas de rendimiento utilizando herramientas de medición. </a:t>
            </a:r>
            <a:endParaRPr sz="7237"/>
          </a:p>
          <a:p>
            <a:pPr indent="-343497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ct val="100000"/>
              <a:buChar char="●"/>
            </a:pPr>
            <a:r>
              <a:rPr lang="es" sz="7237"/>
              <a:t>Comparar los resultados obtenidos entre el sistema RAID y un solo disco.</a:t>
            </a:r>
            <a:endParaRPr sz="7237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/>
              <a:t>Marco Teórico</a:t>
            </a:r>
            <a:r>
              <a:rPr lang="es" sz="3000"/>
              <a:t>.</a:t>
            </a:r>
            <a:endParaRPr sz="3000"/>
          </a:p>
        </p:txBody>
      </p:sp>
      <p:sp>
        <p:nvSpPr>
          <p:cNvPr id="85" name="Google Shape;85;p16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 sz="1800"/>
              <a:t>RAID (Redundant Array of Inexpensive Disks): Técnica para mejorar rendimiento, tamaño y confiabilidad mediante el uso de múltiples discos.</a:t>
            </a:r>
            <a:endParaRPr sz="1800"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s" sz="1800"/>
              <a:t>RAID 1 (Mirroring): Crea copias de cada disco, tolerando fallos y mejorando la lectura.</a:t>
            </a:r>
            <a:endParaRPr sz="1800"/>
          </a:p>
          <a:p>
            <a:pPr indent="-342900" lvl="0" marL="457200" rtl="0" algn="l">
              <a:spcBef>
                <a:spcPts val="1000"/>
              </a:spcBef>
              <a:spcAft>
                <a:spcPts val="1000"/>
              </a:spcAft>
              <a:buSzPts val="1800"/>
              <a:buChar char="●"/>
            </a:pPr>
            <a:r>
              <a:rPr lang="es" sz="1800"/>
              <a:t>Evaluación del rendimiento: Comparativa basada en velocidad de lectura/escritura, confiabilidad y capacidad.</a:t>
            </a:r>
            <a:endParaRPr sz="1800"/>
          </a:p>
        </p:txBody>
      </p:sp>
      <p:pic>
        <p:nvPicPr>
          <p:cNvPr id="86" name="Google Shape;8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0537" y="1635788"/>
            <a:ext cx="1828875" cy="182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/>
              <a:t>Configuración y Herramientas Utilizadas</a:t>
            </a:r>
            <a:endParaRPr sz="3000"/>
          </a:p>
        </p:txBody>
      </p:sp>
      <p:sp>
        <p:nvSpPr>
          <p:cNvPr id="92" name="Google Shape;92;p17"/>
          <p:cNvSpPr txBox="1"/>
          <p:nvPr>
            <p:ph idx="1" type="body"/>
          </p:nvPr>
        </p:nvSpPr>
        <p:spPr>
          <a:xfrm>
            <a:off x="4644675" y="500925"/>
            <a:ext cx="4166400" cy="319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/>
              <a:t>Hardware Utilizado</a:t>
            </a:r>
            <a:r>
              <a:rPr lang="es" sz="1800"/>
              <a:t>:</a:t>
            </a:r>
            <a:endParaRPr sz="1800"/>
          </a:p>
          <a:p>
            <a:pPr indent="-287972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61111"/>
              <a:buFont typeface="Arial"/>
              <a:buChar char="●"/>
            </a:pPr>
            <a:r>
              <a:rPr lang="es" sz="1800"/>
              <a:t>Discos duros (Hitachi y genérico de diferentes capacidades).</a:t>
            </a:r>
            <a:endParaRPr sz="1800"/>
          </a:p>
          <a:p>
            <a:pPr indent="-287972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61111"/>
              <a:buFont typeface="Arial"/>
              <a:buChar char="●"/>
            </a:pPr>
            <a:r>
              <a:rPr lang="es" sz="1800"/>
              <a:t>Computadoras antiguas.</a:t>
            </a:r>
            <a:endParaRPr sz="1800"/>
          </a:p>
          <a:p>
            <a:pPr indent="-287972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61111"/>
              <a:buFont typeface="Arial"/>
              <a:buChar char="●"/>
            </a:pPr>
            <a:r>
              <a:rPr lang="es" sz="1800"/>
              <a:t>Cables SATA y USB.</a:t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s" sz="1800"/>
              <a:t>Software Utilizado:</a:t>
            </a:r>
            <a:endParaRPr b="1" sz="1800"/>
          </a:p>
          <a:p>
            <a:pPr indent="-287972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61111"/>
              <a:buFont typeface="Arial"/>
              <a:buChar char="●"/>
            </a:pPr>
            <a:r>
              <a:rPr lang="es" sz="1800"/>
              <a:t>Sistema operativo: Windows.</a:t>
            </a:r>
            <a:endParaRPr sz="1800"/>
          </a:p>
          <a:p>
            <a:pPr indent="-287972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61111"/>
              <a:buFont typeface="Arial"/>
              <a:buChar char="●"/>
            </a:pPr>
            <a:r>
              <a:rPr lang="es" sz="1800"/>
              <a:t>Herramienta de pruebas: CrystalDiskMark.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00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93" name="Google Shape;9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07000" y="3164475"/>
            <a:ext cx="2131975" cy="1811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12525" y="3413075"/>
            <a:ext cx="2208450" cy="126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10250" y="2380552"/>
            <a:ext cx="1050025" cy="52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8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/>
              <a:t>Procedimiento e Implementación de RAID 1</a:t>
            </a:r>
            <a:endParaRPr sz="3000"/>
          </a:p>
        </p:txBody>
      </p:sp>
      <p:sp>
        <p:nvSpPr>
          <p:cNvPr id="101" name="Google Shape;101;p18"/>
          <p:cNvSpPr txBox="1"/>
          <p:nvPr>
            <p:ph idx="1" type="body"/>
          </p:nvPr>
        </p:nvSpPr>
        <p:spPr>
          <a:xfrm>
            <a:off x="4644675" y="500925"/>
            <a:ext cx="4166400" cy="319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47500"/>
          </a:bodyPr>
          <a:lstStyle/>
          <a:p>
            <a:pPr indent="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s" sz="2323"/>
              <a:t>Procedimiento:</a:t>
            </a:r>
            <a:endParaRPr b="1" sz="2323"/>
          </a:p>
          <a:p>
            <a:pPr indent="-277573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69874"/>
              <a:buFont typeface="Arial"/>
              <a:buChar char="●"/>
            </a:pPr>
            <a:r>
              <a:rPr lang="es" sz="2323"/>
              <a:t>Configuración inicial del hardware y software.</a:t>
            </a:r>
            <a:endParaRPr sz="2323"/>
          </a:p>
          <a:p>
            <a:pPr indent="-277573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69874"/>
              <a:buFont typeface="Arial"/>
              <a:buChar char="●"/>
            </a:pPr>
            <a:r>
              <a:rPr lang="es" sz="2323"/>
              <a:t>Creación del RAID 1 mediante DiskPart en Windows.</a:t>
            </a:r>
            <a:endParaRPr sz="2323"/>
          </a:p>
          <a:p>
            <a:pPr indent="-277573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69874"/>
              <a:buFont typeface="Arial"/>
              <a:buChar char="●"/>
            </a:pPr>
            <a:r>
              <a:rPr lang="es" sz="2323"/>
              <a:t>Realización de pruebas de rendimiento y análisis de resultados.</a:t>
            </a:r>
            <a:endParaRPr sz="2323"/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 sz="2323"/>
              <a:t> 	</a:t>
            </a:r>
            <a:r>
              <a:rPr b="1" lang="es" sz="2323"/>
              <a:t>Implementación de RAID 1:</a:t>
            </a:r>
            <a:endParaRPr sz="2323"/>
          </a:p>
          <a:p>
            <a:pPr indent="-277573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69874"/>
              <a:buFont typeface="Arial"/>
              <a:buChar char="●"/>
            </a:pPr>
            <a:r>
              <a:rPr lang="es" sz="2323"/>
              <a:t>Inicializar discos.</a:t>
            </a:r>
            <a:endParaRPr sz="2323"/>
          </a:p>
          <a:p>
            <a:pPr indent="-277573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69874"/>
              <a:buFont typeface="Arial"/>
              <a:buChar char="●"/>
            </a:pPr>
            <a:r>
              <a:rPr lang="es" sz="2323"/>
              <a:t>Crear volumen y reflejarlo.</a:t>
            </a:r>
            <a:endParaRPr sz="2323"/>
          </a:p>
          <a:p>
            <a:pPr indent="-277573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69874"/>
              <a:buFont typeface="Arial"/>
              <a:buChar char="●"/>
            </a:pPr>
            <a:r>
              <a:rPr lang="es" sz="2323"/>
              <a:t>Formatear y asignar letra de unidad.</a:t>
            </a:r>
            <a:endParaRPr sz="2323"/>
          </a:p>
          <a:p>
            <a:pPr indent="-277573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69874"/>
              <a:buFont typeface="Arial"/>
              <a:buChar char="●"/>
            </a:pPr>
            <a:r>
              <a:rPr lang="es" sz="2323"/>
              <a:t>Verificación: Administrador de Discos.</a:t>
            </a:r>
            <a:endParaRPr sz="1623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  <a:p>
            <a:pPr indent="0" lvl="0" marL="457200" rtl="0" algn="l">
              <a:spcBef>
                <a:spcPts val="1200"/>
              </a:spcBef>
              <a:spcAft>
                <a:spcPts val="100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102" name="Google Shape;10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0875" y="3938825"/>
            <a:ext cx="2393500" cy="850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45250" y="3938825"/>
            <a:ext cx="2112875" cy="850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35875" y="1833325"/>
            <a:ext cx="1990725" cy="66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/>
              <a:t>Ventajas y desventajas</a:t>
            </a:r>
            <a:r>
              <a:rPr lang="es" sz="3000"/>
              <a:t>.</a:t>
            </a:r>
            <a:endParaRPr sz="3000"/>
          </a:p>
        </p:txBody>
      </p:sp>
      <p:sp>
        <p:nvSpPr>
          <p:cNvPr id="110" name="Google Shape;110;p19"/>
          <p:cNvSpPr txBox="1"/>
          <p:nvPr>
            <p:ph idx="1" type="body"/>
          </p:nvPr>
        </p:nvSpPr>
        <p:spPr>
          <a:xfrm>
            <a:off x="205925" y="1854700"/>
            <a:ext cx="4120800" cy="3078300"/>
          </a:xfrm>
          <a:prstGeom prst="rect">
            <a:avLst/>
          </a:prstGeom>
          <a:ln cap="flat" cmpd="sng" w="19050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350"/>
              <a:t>Ventajas</a:t>
            </a:r>
            <a:r>
              <a:rPr b="1" lang="es" sz="2350"/>
              <a:t>.</a:t>
            </a:r>
            <a:endParaRPr b="1" sz="2350"/>
          </a:p>
          <a:p>
            <a:pPr indent="-343775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s" sz="2133"/>
              <a:t>Alta redundancia: tolerancia a fallos mediante la duplicación de datos.</a:t>
            </a:r>
            <a:endParaRPr sz="2133"/>
          </a:p>
          <a:p>
            <a:pPr indent="-343775" lvl="0" marL="457200" rtl="0" algn="l">
              <a:spcBef>
                <a:spcPts val="1000"/>
              </a:spcBef>
              <a:spcAft>
                <a:spcPts val="0"/>
              </a:spcAft>
              <a:buSzPct val="100000"/>
              <a:buChar char="●"/>
            </a:pPr>
            <a:r>
              <a:rPr lang="es" sz="2133"/>
              <a:t>Mejora en lectura: permite acceder a cualquiera de las copias.</a:t>
            </a:r>
            <a:endParaRPr sz="2133"/>
          </a:p>
          <a:p>
            <a:pPr indent="-343775" lvl="0" marL="457200" rtl="0" algn="l">
              <a:spcBef>
                <a:spcPts val="1000"/>
              </a:spcBef>
              <a:spcAft>
                <a:spcPts val="1000"/>
              </a:spcAft>
              <a:buSzPct val="100000"/>
              <a:buChar char="●"/>
            </a:pPr>
            <a:r>
              <a:rPr lang="es" sz="2133"/>
              <a:t>Ideal para datos críticos: aumenta la seguridad de la información.</a:t>
            </a:r>
            <a:endParaRPr sz="2133"/>
          </a:p>
        </p:txBody>
      </p:sp>
      <p:sp>
        <p:nvSpPr>
          <p:cNvPr id="111" name="Google Shape;111;p19"/>
          <p:cNvSpPr txBox="1"/>
          <p:nvPr>
            <p:ph idx="2" type="body"/>
          </p:nvPr>
        </p:nvSpPr>
        <p:spPr>
          <a:xfrm>
            <a:off x="4572000" y="1854700"/>
            <a:ext cx="4346400" cy="3168600"/>
          </a:xfrm>
          <a:prstGeom prst="rect">
            <a:avLst/>
          </a:prstGeom>
          <a:ln cap="flat" cmpd="sng" w="19050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 fontScale="25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8000"/>
              <a:t>Desventajas.</a:t>
            </a:r>
            <a:endParaRPr b="1" sz="8000"/>
          </a:p>
          <a:p>
            <a:pPr indent="-343497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s" sz="7237"/>
              <a:t>El</a:t>
            </a:r>
            <a:r>
              <a:rPr lang="es" sz="7237"/>
              <a:t> costo de almacenamiento aumenta.</a:t>
            </a:r>
            <a:endParaRPr sz="7237"/>
          </a:p>
          <a:p>
            <a:pPr indent="-343497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●"/>
            </a:pPr>
            <a:r>
              <a:rPr lang="es" sz="7237"/>
              <a:t>Capacidad de almacenamiento reducida a la mitad.</a:t>
            </a:r>
            <a:endParaRPr sz="7237"/>
          </a:p>
          <a:p>
            <a:pPr indent="-343497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ct val="100000"/>
              <a:buChar char="●"/>
            </a:pPr>
            <a:r>
              <a:rPr lang="es" sz="7237"/>
              <a:t>La capacidad de almacenamiento es limitada por la unidad de menor capacidad.</a:t>
            </a:r>
            <a:endParaRPr sz="7237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0"/>
          <p:cNvSpPr txBox="1"/>
          <p:nvPr>
            <p:ph type="title"/>
          </p:nvPr>
        </p:nvSpPr>
        <p:spPr>
          <a:xfrm>
            <a:off x="1303800" y="598575"/>
            <a:ext cx="7030500" cy="6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 sz="3000"/>
              <a:t>Resultados.</a:t>
            </a:r>
            <a:endParaRPr sz="3000"/>
          </a:p>
        </p:txBody>
      </p:sp>
      <p:pic>
        <p:nvPicPr>
          <p:cNvPr id="117" name="Google Shape;117;p20"/>
          <p:cNvPicPr preferRelativeResize="0"/>
          <p:nvPr/>
        </p:nvPicPr>
        <p:blipFill rotWithShape="1">
          <a:blip r:embed="rId3">
            <a:alphaModFix/>
          </a:blip>
          <a:srcRect b="0" l="49710" r="0" t="0"/>
          <a:stretch/>
        </p:blipFill>
        <p:spPr>
          <a:xfrm>
            <a:off x="3245525" y="1522338"/>
            <a:ext cx="4966026" cy="3481925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0"/>
          <p:cNvSpPr txBox="1"/>
          <p:nvPr/>
        </p:nvSpPr>
        <p:spPr>
          <a:xfrm>
            <a:off x="65050" y="2574038"/>
            <a:ext cx="3000000" cy="13785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s" sz="235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Prueba con CrystalDiskMark a un disco normal</a:t>
            </a:r>
            <a:r>
              <a:rPr b="1" lang="es" sz="235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.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1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/>
              <a:t>Resultados.</a:t>
            </a:r>
            <a:endParaRPr sz="3000"/>
          </a:p>
        </p:txBody>
      </p:sp>
      <p:pic>
        <p:nvPicPr>
          <p:cNvPr id="124" name="Google Shape;124;p21"/>
          <p:cNvPicPr preferRelativeResize="0"/>
          <p:nvPr/>
        </p:nvPicPr>
        <p:blipFill rotWithShape="1">
          <a:blip r:embed="rId3">
            <a:alphaModFix/>
          </a:blip>
          <a:srcRect b="0" l="0" r="50059" t="0"/>
          <a:stretch/>
        </p:blipFill>
        <p:spPr>
          <a:xfrm>
            <a:off x="3296075" y="1596150"/>
            <a:ext cx="4900450" cy="3460025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1"/>
          <p:cNvSpPr txBox="1"/>
          <p:nvPr/>
        </p:nvSpPr>
        <p:spPr>
          <a:xfrm>
            <a:off x="65050" y="2574038"/>
            <a:ext cx="3000000" cy="13785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s" sz="235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Prueba con CrystalDiskMark al Raid uno.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aradigm">
  <a:themeElements>
    <a:clrScheme name="Paradigm">
      <a:dk1>
        <a:srgbClr val="31394D"/>
      </a:dk1>
      <a:lt1>
        <a:srgbClr val="FFFFFF"/>
      </a:lt1>
      <a:dk2>
        <a:srgbClr val="666666"/>
      </a:dk2>
      <a:lt2>
        <a:srgbClr val="626B73"/>
      </a:lt2>
      <a:accent1>
        <a:srgbClr val="002F4A"/>
      </a:accent1>
      <a:accent2>
        <a:srgbClr val="D9C4B1"/>
      </a:accent2>
      <a:accent3>
        <a:srgbClr val="EDE3DA"/>
      </a:accent3>
      <a:accent4>
        <a:srgbClr val="B85741"/>
      </a:accent4>
      <a:accent5>
        <a:srgbClr val="009384"/>
      </a:accent5>
      <a:accent6>
        <a:srgbClr val="D0F6FF"/>
      </a:accent6>
      <a:hlink>
        <a:srgbClr val="009384"/>
      </a:hlink>
      <a:folHlink>
        <a:srgbClr val="0093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